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Helvetica World" panose="020B0604020202020204" charset="-128"/>
      <p:regular r:id="rId15"/>
    </p:embeddedFont>
    <p:embeddedFont>
      <p:font typeface="Helvetica World Bold" panose="020B0604020202020204" charset="-128"/>
      <p:regular r:id="rId16"/>
    </p:embeddedFont>
    <p:embeddedFont>
      <p:font typeface="Cooper Hewitt" panose="020B0604020202020204" charset="0"/>
      <p:regular r:id="rId17"/>
    </p:embeddedFont>
    <p:embeddedFont>
      <p:font typeface="Cooper Hewitt Bold" panose="020B0604020202020204" charset="0"/>
      <p:regular r:id="rId18"/>
    </p:embeddedFont>
    <p:embeddedFont>
      <p:font typeface="Inter" panose="020B0604020202020204" charset="0"/>
      <p:regular r:id="rId19"/>
    </p:embeddedFont>
    <p:embeddedFont>
      <p:font typeface="Inter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6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12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6.svg"/><Relationship Id="rId5" Type="http://schemas.openxmlformats.org/officeDocument/2006/relationships/image" Target="../media/image23.png"/><Relationship Id="rId10" Type="http://schemas.openxmlformats.org/officeDocument/2006/relationships/image" Target="../media/image5.png"/><Relationship Id="rId4" Type="http://schemas.openxmlformats.org/officeDocument/2006/relationships/image" Target="../media/image22.png"/><Relationship Id="rId9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6.sv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8.sv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584277" y="1713339"/>
            <a:ext cx="6887012" cy="4734113"/>
            <a:chOff x="0" y="0"/>
            <a:chExt cx="737305" cy="5068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7305" cy="506821"/>
            </a:xfrm>
            <a:custGeom>
              <a:avLst/>
              <a:gdLst/>
              <a:ahLst/>
              <a:cxnLst/>
              <a:rect l="l" t="t" r="r" b="b"/>
              <a:pathLst>
                <a:path w="737305" h="506821">
                  <a:moveTo>
                    <a:pt x="534105" y="0"/>
                  </a:moveTo>
                  <a:lnTo>
                    <a:pt x="203200" y="0"/>
                  </a:lnTo>
                  <a:lnTo>
                    <a:pt x="0" y="253411"/>
                  </a:lnTo>
                  <a:lnTo>
                    <a:pt x="203200" y="506821"/>
                  </a:lnTo>
                  <a:lnTo>
                    <a:pt x="534105" y="506821"/>
                  </a:lnTo>
                  <a:lnTo>
                    <a:pt x="737305" y="253411"/>
                  </a:lnTo>
                  <a:lnTo>
                    <a:pt x="534105" y="0"/>
                  </a:lnTo>
                  <a:close/>
                </a:path>
              </a:pathLst>
            </a:custGeom>
            <a:solidFill>
              <a:srgbClr val="A429A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52400" y="-47625"/>
              <a:ext cx="432505" cy="554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701973" y="1860370"/>
            <a:ext cx="6874709" cy="4713085"/>
            <a:chOff x="0" y="0"/>
            <a:chExt cx="730932" cy="5011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0932" cy="501104"/>
            </a:xfrm>
            <a:custGeom>
              <a:avLst/>
              <a:gdLst/>
              <a:ahLst/>
              <a:cxnLst/>
              <a:rect l="l" t="t" r="r" b="b"/>
              <a:pathLst>
                <a:path w="730932" h="501104">
                  <a:moveTo>
                    <a:pt x="527732" y="0"/>
                  </a:moveTo>
                  <a:lnTo>
                    <a:pt x="203200" y="0"/>
                  </a:lnTo>
                  <a:lnTo>
                    <a:pt x="0" y="250552"/>
                  </a:lnTo>
                  <a:lnTo>
                    <a:pt x="203200" y="501104"/>
                  </a:lnTo>
                  <a:lnTo>
                    <a:pt x="527732" y="501104"/>
                  </a:lnTo>
                  <a:lnTo>
                    <a:pt x="730932" y="250552"/>
                  </a:lnTo>
                  <a:lnTo>
                    <a:pt x="527732" y="0"/>
                  </a:lnTo>
                  <a:close/>
                </a:path>
              </a:pathLst>
            </a:custGeom>
            <a:blipFill>
              <a:blip r:embed="rId3"/>
              <a:stretch>
                <a:fillRect l="-1511" r="-151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102289"/>
            <a:ext cx="2303964" cy="2303964"/>
          </a:xfrm>
          <a:custGeom>
            <a:avLst/>
            <a:gdLst/>
            <a:ahLst/>
            <a:cxnLst/>
            <a:rect l="l" t="t" r="r" b="b"/>
            <a:pathLst>
              <a:path w="2303964" h="2303964">
                <a:moveTo>
                  <a:pt x="0" y="0"/>
                </a:moveTo>
                <a:lnTo>
                  <a:pt x="2303964" y="0"/>
                </a:lnTo>
                <a:lnTo>
                  <a:pt x="2303964" y="2303963"/>
                </a:lnTo>
                <a:lnTo>
                  <a:pt x="0" y="23039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169183" y="6694286"/>
            <a:ext cx="5940289" cy="694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2"/>
              </a:lnSpc>
            </a:pPr>
            <a:r>
              <a:rPr lang="en-US" sz="3749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MD FUAD HOSSAIN SAAD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38859" y="7322569"/>
            <a:ext cx="8410283" cy="161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7"/>
              </a:lnSpc>
            </a:pPr>
            <a:r>
              <a:rPr lang="en-US" sz="308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ID: 024222000510</a:t>
            </a:r>
            <a:r>
              <a:rPr lang="en-US" sz="3083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1463</a:t>
            </a:r>
          </a:p>
          <a:p>
            <a:pPr algn="ctr">
              <a:lnSpc>
                <a:spcPts val="4317"/>
              </a:lnSpc>
            </a:pPr>
            <a:r>
              <a:rPr lang="en-US" sz="308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Computer Science &amp; Engineering</a:t>
            </a:r>
          </a:p>
          <a:p>
            <a:pPr algn="ctr">
              <a:lnSpc>
                <a:spcPts val="4317"/>
              </a:lnSpc>
            </a:pPr>
            <a:r>
              <a:rPr lang="en-US" sz="308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Daffodil International University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733401" y="3680190"/>
            <a:ext cx="4412002" cy="2956295"/>
            <a:chOff x="0" y="0"/>
            <a:chExt cx="756384" cy="5068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6384" cy="506821"/>
            </a:xfrm>
            <a:custGeom>
              <a:avLst/>
              <a:gdLst/>
              <a:ahLst/>
              <a:cxnLst/>
              <a:rect l="l" t="t" r="r" b="b"/>
              <a:pathLst>
                <a:path w="756384" h="506821">
                  <a:moveTo>
                    <a:pt x="553184" y="0"/>
                  </a:moveTo>
                  <a:lnTo>
                    <a:pt x="203200" y="0"/>
                  </a:lnTo>
                  <a:lnTo>
                    <a:pt x="0" y="253411"/>
                  </a:lnTo>
                  <a:lnTo>
                    <a:pt x="203200" y="506821"/>
                  </a:lnTo>
                  <a:lnTo>
                    <a:pt x="553184" y="506821"/>
                  </a:lnTo>
                  <a:lnTo>
                    <a:pt x="756384" y="253411"/>
                  </a:lnTo>
                  <a:lnTo>
                    <a:pt x="553184" y="0"/>
                  </a:lnTo>
                  <a:close/>
                </a:path>
              </a:pathLst>
            </a:custGeom>
            <a:solidFill>
              <a:srgbClr val="A429A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52400" y="-47625"/>
              <a:ext cx="451584" cy="554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8290" y="4714036"/>
            <a:ext cx="6245981" cy="2956295"/>
            <a:chOff x="0" y="0"/>
            <a:chExt cx="1070798" cy="5068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0798" cy="506821"/>
            </a:xfrm>
            <a:custGeom>
              <a:avLst/>
              <a:gdLst/>
              <a:ahLst/>
              <a:cxnLst/>
              <a:rect l="l" t="t" r="r" b="b"/>
              <a:pathLst>
                <a:path w="1070798" h="506821">
                  <a:moveTo>
                    <a:pt x="867598" y="0"/>
                  </a:moveTo>
                  <a:lnTo>
                    <a:pt x="203200" y="0"/>
                  </a:lnTo>
                  <a:lnTo>
                    <a:pt x="0" y="253411"/>
                  </a:lnTo>
                  <a:lnTo>
                    <a:pt x="203200" y="506821"/>
                  </a:lnTo>
                  <a:lnTo>
                    <a:pt x="867598" y="506821"/>
                  </a:lnTo>
                  <a:lnTo>
                    <a:pt x="1070798" y="253411"/>
                  </a:lnTo>
                  <a:lnTo>
                    <a:pt x="867598" y="0"/>
                  </a:lnTo>
                  <a:close/>
                </a:path>
              </a:pathLst>
            </a:custGeom>
            <a:solidFill>
              <a:srgbClr val="A429A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52400" y="-47625"/>
              <a:ext cx="765998" cy="554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93704" y="2015027"/>
            <a:ext cx="6084747" cy="2956295"/>
            <a:chOff x="0" y="0"/>
            <a:chExt cx="1043156" cy="5068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3156" cy="506821"/>
            </a:xfrm>
            <a:custGeom>
              <a:avLst/>
              <a:gdLst/>
              <a:ahLst/>
              <a:cxnLst/>
              <a:rect l="l" t="t" r="r" b="b"/>
              <a:pathLst>
                <a:path w="1043156" h="506821">
                  <a:moveTo>
                    <a:pt x="839956" y="0"/>
                  </a:moveTo>
                  <a:lnTo>
                    <a:pt x="203200" y="0"/>
                  </a:lnTo>
                  <a:lnTo>
                    <a:pt x="0" y="253411"/>
                  </a:lnTo>
                  <a:lnTo>
                    <a:pt x="203200" y="506821"/>
                  </a:lnTo>
                  <a:lnTo>
                    <a:pt x="839956" y="506821"/>
                  </a:lnTo>
                  <a:lnTo>
                    <a:pt x="1043156" y="253411"/>
                  </a:lnTo>
                  <a:lnTo>
                    <a:pt x="839956" y="0"/>
                  </a:lnTo>
                  <a:close/>
                </a:path>
              </a:pathLst>
            </a:custGeom>
            <a:solidFill>
              <a:srgbClr val="A429A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52400" y="-47625"/>
              <a:ext cx="738356" cy="554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35531" y="3812926"/>
            <a:ext cx="4423769" cy="2956295"/>
            <a:chOff x="0" y="0"/>
            <a:chExt cx="749847" cy="5011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49847" cy="501104"/>
            </a:xfrm>
            <a:custGeom>
              <a:avLst/>
              <a:gdLst/>
              <a:ahLst/>
              <a:cxnLst/>
              <a:rect l="l" t="t" r="r" b="b"/>
              <a:pathLst>
                <a:path w="749847" h="501104">
                  <a:moveTo>
                    <a:pt x="546647" y="0"/>
                  </a:moveTo>
                  <a:lnTo>
                    <a:pt x="203200" y="0"/>
                  </a:lnTo>
                  <a:lnTo>
                    <a:pt x="0" y="250552"/>
                  </a:lnTo>
                  <a:lnTo>
                    <a:pt x="203200" y="501104"/>
                  </a:lnTo>
                  <a:lnTo>
                    <a:pt x="546647" y="501104"/>
                  </a:lnTo>
                  <a:lnTo>
                    <a:pt x="749847" y="250552"/>
                  </a:lnTo>
                  <a:lnTo>
                    <a:pt x="546647" y="0"/>
                  </a:lnTo>
                  <a:close/>
                </a:path>
              </a:pathLst>
            </a:custGeom>
            <a:blipFill>
              <a:blip r:embed="rId3"/>
              <a:stretch>
                <a:fillRect l="-9667" r="-9667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762873" y="4846772"/>
            <a:ext cx="6262640" cy="2956295"/>
            <a:chOff x="0" y="0"/>
            <a:chExt cx="1061543" cy="5011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61543" cy="501104"/>
            </a:xfrm>
            <a:custGeom>
              <a:avLst/>
              <a:gdLst/>
              <a:ahLst/>
              <a:cxnLst/>
              <a:rect l="l" t="t" r="r" b="b"/>
              <a:pathLst>
                <a:path w="1061543" h="501104">
                  <a:moveTo>
                    <a:pt x="858343" y="0"/>
                  </a:moveTo>
                  <a:lnTo>
                    <a:pt x="203200" y="0"/>
                  </a:lnTo>
                  <a:lnTo>
                    <a:pt x="0" y="250552"/>
                  </a:lnTo>
                  <a:lnTo>
                    <a:pt x="203200" y="501104"/>
                  </a:lnTo>
                  <a:lnTo>
                    <a:pt x="858343" y="501104"/>
                  </a:lnTo>
                  <a:lnTo>
                    <a:pt x="1061543" y="250552"/>
                  </a:lnTo>
                  <a:lnTo>
                    <a:pt x="858343" y="0"/>
                  </a:lnTo>
                  <a:close/>
                </a:path>
              </a:pathLst>
            </a:custGeom>
            <a:blipFill>
              <a:blip r:embed="rId4"/>
              <a:stretch>
                <a:fillRect t="-5173" b="-5173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6734555" y="2147763"/>
            <a:ext cx="6100976" cy="2956295"/>
            <a:chOff x="0" y="0"/>
            <a:chExt cx="1034141" cy="5011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34141" cy="501104"/>
            </a:xfrm>
            <a:custGeom>
              <a:avLst/>
              <a:gdLst/>
              <a:ahLst/>
              <a:cxnLst/>
              <a:rect l="l" t="t" r="r" b="b"/>
              <a:pathLst>
                <a:path w="1034141" h="501104">
                  <a:moveTo>
                    <a:pt x="830941" y="0"/>
                  </a:moveTo>
                  <a:lnTo>
                    <a:pt x="203200" y="0"/>
                  </a:lnTo>
                  <a:lnTo>
                    <a:pt x="0" y="250552"/>
                  </a:lnTo>
                  <a:lnTo>
                    <a:pt x="203200" y="501104"/>
                  </a:lnTo>
                  <a:lnTo>
                    <a:pt x="830941" y="501104"/>
                  </a:lnTo>
                  <a:lnTo>
                    <a:pt x="1034141" y="250552"/>
                  </a:lnTo>
                  <a:lnTo>
                    <a:pt x="830941" y="0"/>
                  </a:lnTo>
                  <a:close/>
                </a:path>
              </a:pathLst>
            </a:custGeom>
            <a:blipFill>
              <a:blip r:embed="rId5"/>
              <a:stretch>
                <a:fillRect t="-17797" b="-17797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8822309" y="5740301"/>
            <a:ext cx="2939808" cy="2747384"/>
          </a:xfrm>
          <a:custGeom>
            <a:avLst/>
            <a:gdLst/>
            <a:ahLst/>
            <a:cxnLst/>
            <a:rect l="l" t="t" r="r" b="b"/>
            <a:pathLst>
              <a:path w="2939808" h="2747384">
                <a:moveTo>
                  <a:pt x="0" y="0"/>
                </a:moveTo>
                <a:lnTo>
                  <a:pt x="2939808" y="0"/>
                </a:lnTo>
                <a:lnTo>
                  <a:pt x="2939808" y="2747384"/>
                </a:lnTo>
                <a:lnTo>
                  <a:pt x="0" y="27473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036504" y="746548"/>
            <a:ext cx="10511418" cy="121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REAL-WORLD EXAMPLES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8334" y="2999456"/>
            <a:ext cx="5753542" cy="93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7"/>
              </a:lnSpc>
            </a:pPr>
            <a:r>
              <a:rPr lang="en-US" sz="266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SolarWinds Hack</a:t>
            </a:r>
          </a:p>
          <a:p>
            <a:pPr algn="ctr">
              <a:lnSpc>
                <a:spcPts val="3737"/>
              </a:lnSpc>
            </a:pPr>
            <a:r>
              <a:rPr lang="en-US" sz="266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Found through behavior 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62873" y="7993967"/>
            <a:ext cx="5753542" cy="92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7"/>
              </a:lnSpc>
            </a:pPr>
            <a:r>
              <a:rPr lang="en-US" sz="266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Hafnium Attack</a:t>
            </a:r>
          </a:p>
          <a:p>
            <a:pPr algn="ctr">
              <a:lnSpc>
                <a:spcPts val="3737"/>
              </a:lnSpc>
            </a:pPr>
            <a:r>
              <a:rPr lang="en-US" sz="266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Found with global threat data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70645" y="7128334"/>
            <a:ext cx="5753542" cy="1389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7"/>
              </a:lnSpc>
            </a:pPr>
            <a:r>
              <a:rPr lang="en-US" sz="266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Lazarus Group</a:t>
            </a:r>
          </a:p>
          <a:p>
            <a:pPr algn="ctr">
              <a:lnSpc>
                <a:spcPts val="3737"/>
              </a:lnSpc>
            </a:pPr>
            <a:r>
              <a:rPr lang="en-US" sz="266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Caught by checking unusual patterns</a:t>
            </a:r>
          </a:p>
        </p:txBody>
      </p:sp>
      <p:sp>
        <p:nvSpPr>
          <p:cNvPr id="25" name="Freeform 25"/>
          <p:cNvSpPr/>
          <p:nvPr/>
        </p:nvSpPr>
        <p:spPr>
          <a:xfrm>
            <a:off x="466308" y="102289"/>
            <a:ext cx="2303964" cy="2303964"/>
          </a:xfrm>
          <a:custGeom>
            <a:avLst/>
            <a:gdLst/>
            <a:ahLst/>
            <a:cxnLst/>
            <a:rect l="l" t="t" r="r" b="b"/>
            <a:pathLst>
              <a:path w="2303964" h="2303964">
                <a:moveTo>
                  <a:pt x="0" y="0"/>
                </a:moveTo>
                <a:lnTo>
                  <a:pt x="2303964" y="0"/>
                </a:lnTo>
                <a:lnTo>
                  <a:pt x="2303964" y="2303963"/>
                </a:lnTo>
                <a:lnTo>
                  <a:pt x="0" y="23039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6308" y="102289"/>
            <a:ext cx="2303964" cy="2303964"/>
          </a:xfrm>
          <a:custGeom>
            <a:avLst/>
            <a:gdLst/>
            <a:ahLst/>
            <a:cxnLst/>
            <a:rect l="l" t="t" r="r" b="b"/>
            <a:pathLst>
              <a:path w="2303964" h="2303964">
                <a:moveTo>
                  <a:pt x="0" y="0"/>
                </a:moveTo>
                <a:lnTo>
                  <a:pt x="2303964" y="0"/>
                </a:lnTo>
                <a:lnTo>
                  <a:pt x="2303964" y="2303963"/>
                </a:lnTo>
                <a:lnTo>
                  <a:pt x="0" y="2303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340295" y="4516055"/>
            <a:ext cx="3353562" cy="4114800"/>
          </a:xfrm>
          <a:custGeom>
            <a:avLst/>
            <a:gdLst/>
            <a:ahLst/>
            <a:cxnLst/>
            <a:rect l="l" t="t" r="r" b="b"/>
            <a:pathLst>
              <a:path w="3353562" h="4114800">
                <a:moveTo>
                  <a:pt x="0" y="0"/>
                </a:moveTo>
                <a:lnTo>
                  <a:pt x="3353562" y="0"/>
                </a:lnTo>
                <a:lnTo>
                  <a:pt x="33535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35262" y="1158795"/>
            <a:ext cx="9817476" cy="226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5"/>
              </a:lnSpc>
            </a:pPr>
            <a:r>
              <a:rPr lang="en-US" sz="6500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CHALLENGES IN THREAT HUNTING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28234" y="3846099"/>
            <a:ext cx="8644473" cy="5368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4185" lvl="1" indent="-472092" algn="l">
              <a:lnSpc>
                <a:spcPts val="6122"/>
              </a:lnSpc>
              <a:buFont typeface="Arial"/>
              <a:buChar char="•"/>
            </a:pPr>
            <a:r>
              <a:rPr lang="en-US" sz="437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Too much data to analyze</a:t>
            </a:r>
          </a:p>
          <a:p>
            <a:pPr marL="944185" lvl="1" indent="-472092" algn="l">
              <a:lnSpc>
                <a:spcPts val="6122"/>
              </a:lnSpc>
              <a:buFont typeface="Arial"/>
              <a:buChar char="•"/>
            </a:pPr>
            <a:r>
              <a:rPr lang="en-US" sz="437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Not enough trained people</a:t>
            </a:r>
          </a:p>
          <a:p>
            <a:pPr marL="944185" lvl="1" indent="-472092" algn="l">
              <a:lnSpc>
                <a:spcPts val="6122"/>
              </a:lnSpc>
              <a:buFont typeface="Arial"/>
              <a:buChar char="•"/>
            </a:pPr>
            <a:r>
              <a:rPr lang="en-US" sz="437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Many false alarms</a:t>
            </a:r>
          </a:p>
          <a:p>
            <a:pPr marL="944185" lvl="1" indent="-472092" algn="l">
              <a:lnSpc>
                <a:spcPts val="6122"/>
              </a:lnSpc>
              <a:buFont typeface="Arial"/>
              <a:buChar char="•"/>
            </a:pPr>
            <a:r>
              <a:rPr lang="en-US" sz="437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Tools can be complex</a:t>
            </a:r>
          </a:p>
          <a:p>
            <a:pPr marL="944185" lvl="1" indent="-472092" algn="l">
              <a:lnSpc>
                <a:spcPts val="6122"/>
              </a:lnSpc>
              <a:buFont typeface="Arial"/>
              <a:buChar char="•"/>
            </a:pPr>
            <a:r>
              <a:rPr lang="en-US" sz="437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Attack methods keep changing</a:t>
            </a:r>
          </a:p>
          <a:p>
            <a:pPr algn="l">
              <a:lnSpc>
                <a:spcPts val="6122"/>
              </a:lnSpc>
            </a:pPr>
            <a:endParaRPr lang="en-US" sz="4373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06750" y="2663253"/>
            <a:ext cx="9828828" cy="2668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43"/>
              </a:lnSpc>
            </a:pPr>
            <a:r>
              <a:rPr lang="en-US" sz="14207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06750" y="4731784"/>
            <a:ext cx="9828828" cy="2668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43"/>
              </a:lnSpc>
            </a:pPr>
            <a:r>
              <a:rPr lang="en-US" sz="14207" b="1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SESSIONS</a:t>
            </a:r>
          </a:p>
        </p:txBody>
      </p:sp>
      <p:sp>
        <p:nvSpPr>
          <p:cNvPr id="5" name="Freeform 5"/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031143" y="2886609"/>
            <a:ext cx="4319087" cy="4397882"/>
          </a:xfrm>
          <a:custGeom>
            <a:avLst/>
            <a:gdLst/>
            <a:ahLst/>
            <a:cxnLst/>
            <a:rect l="l" t="t" r="r" b="b"/>
            <a:pathLst>
              <a:path w="4319087" h="4397882">
                <a:moveTo>
                  <a:pt x="0" y="0"/>
                </a:moveTo>
                <a:lnTo>
                  <a:pt x="4319087" y="0"/>
                </a:lnTo>
                <a:lnTo>
                  <a:pt x="4319087" y="4397883"/>
                </a:lnTo>
                <a:lnTo>
                  <a:pt x="0" y="43978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6308" y="400132"/>
            <a:ext cx="2303964" cy="2303964"/>
          </a:xfrm>
          <a:custGeom>
            <a:avLst/>
            <a:gdLst/>
            <a:ahLst/>
            <a:cxnLst/>
            <a:rect l="l" t="t" r="r" b="b"/>
            <a:pathLst>
              <a:path w="2303964" h="2303964">
                <a:moveTo>
                  <a:pt x="0" y="0"/>
                </a:moveTo>
                <a:lnTo>
                  <a:pt x="2303964" y="0"/>
                </a:lnTo>
                <a:lnTo>
                  <a:pt x="2303964" y="2303963"/>
                </a:lnTo>
                <a:lnTo>
                  <a:pt x="0" y="23039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957794" y="5323388"/>
            <a:ext cx="3312414" cy="4114800"/>
          </a:xfrm>
          <a:custGeom>
            <a:avLst/>
            <a:gdLst/>
            <a:ahLst/>
            <a:cxnLst/>
            <a:rect l="l" t="t" r="r" b="b"/>
            <a:pathLst>
              <a:path w="3312414" h="4114800">
                <a:moveTo>
                  <a:pt x="0" y="0"/>
                </a:moveTo>
                <a:lnTo>
                  <a:pt x="3312414" y="0"/>
                </a:lnTo>
                <a:lnTo>
                  <a:pt x="33124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47887" y="3091757"/>
            <a:ext cx="6619814" cy="2231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06"/>
              </a:lnSpc>
            </a:pPr>
            <a:r>
              <a:rPr lang="en-US" sz="13033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18629" y="3091757"/>
            <a:ext cx="4721925" cy="2231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06"/>
              </a:lnSpc>
            </a:pPr>
            <a:r>
              <a:rPr lang="en-US" sz="13033" b="1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YOU</a:t>
            </a:r>
          </a:p>
        </p:txBody>
      </p:sp>
      <p:sp>
        <p:nvSpPr>
          <p:cNvPr id="8" name="Freeform 8"/>
          <p:cNvSpPr/>
          <p:nvPr/>
        </p:nvSpPr>
        <p:spPr>
          <a:xfrm>
            <a:off x="466308" y="696025"/>
            <a:ext cx="2303964" cy="2303964"/>
          </a:xfrm>
          <a:custGeom>
            <a:avLst/>
            <a:gdLst/>
            <a:ahLst/>
            <a:cxnLst/>
            <a:rect l="l" t="t" r="r" b="b"/>
            <a:pathLst>
              <a:path w="2303964" h="2303964">
                <a:moveTo>
                  <a:pt x="0" y="0"/>
                </a:moveTo>
                <a:lnTo>
                  <a:pt x="2303964" y="0"/>
                </a:lnTo>
                <a:lnTo>
                  <a:pt x="2303964" y="2303963"/>
                </a:lnTo>
                <a:lnTo>
                  <a:pt x="0" y="23039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906175" y="244518"/>
            <a:ext cx="12557958" cy="11160885"/>
          </a:xfrm>
          <a:custGeom>
            <a:avLst/>
            <a:gdLst/>
            <a:ahLst/>
            <a:cxnLst/>
            <a:rect l="l" t="t" r="r" b="b"/>
            <a:pathLst>
              <a:path w="12557958" h="11160885">
                <a:moveTo>
                  <a:pt x="0" y="0"/>
                </a:moveTo>
                <a:lnTo>
                  <a:pt x="12557957" y="0"/>
                </a:lnTo>
                <a:lnTo>
                  <a:pt x="12557957" y="11160885"/>
                </a:lnTo>
                <a:lnTo>
                  <a:pt x="0" y="11160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25963" y="2387914"/>
            <a:ext cx="6492845" cy="6492845"/>
          </a:xfrm>
          <a:custGeom>
            <a:avLst/>
            <a:gdLst/>
            <a:ahLst/>
            <a:cxnLst/>
            <a:rect l="l" t="t" r="r" b="b"/>
            <a:pathLst>
              <a:path w="6492845" h="6492845">
                <a:moveTo>
                  <a:pt x="0" y="0"/>
                </a:moveTo>
                <a:lnTo>
                  <a:pt x="6492845" y="0"/>
                </a:lnTo>
                <a:lnTo>
                  <a:pt x="6492845" y="6492845"/>
                </a:lnTo>
                <a:lnTo>
                  <a:pt x="0" y="64928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04781" y="2768118"/>
            <a:ext cx="11189000" cy="286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11"/>
              </a:lnSpc>
            </a:pPr>
            <a:r>
              <a:rPr lang="en-US" sz="9276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CYBER THREAT HUNTING: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04781" y="5529561"/>
            <a:ext cx="7604741" cy="185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73"/>
              </a:lnSpc>
            </a:pPr>
            <a:r>
              <a:rPr lang="en-US" sz="6030" b="1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PROACTIVE DEFENSE STRATEGIES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93426" y="4643060"/>
            <a:ext cx="4230168" cy="4114800"/>
          </a:xfrm>
          <a:custGeom>
            <a:avLst/>
            <a:gdLst/>
            <a:ahLst/>
            <a:cxnLst/>
            <a:rect l="l" t="t" r="r" b="b"/>
            <a:pathLst>
              <a:path w="4230168" h="4114800">
                <a:moveTo>
                  <a:pt x="0" y="0"/>
                </a:moveTo>
                <a:lnTo>
                  <a:pt x="4230168" y="0"/>
                </a:lnTo>
                <a:lnTo>
                  <a:pt x="4230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67417" y="1620033"/>
            <a:ext cx="12553165" cy="121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2"/>
              </a:lnSpc>
            </a:pPr>
            <a:r>
              <a:rPr lang="en-US" sz="6459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WHAT I’LL TALK ABOUT TODAY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67417" y="3350522"/>
            <a:ext cx="9076166" cy="452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4598" lvl="1" indent="-347299" algn="l">
              <a:lnSpc>
                <a:spcPts val="4504"/>
              </a:lnSpc>
              <a:buFont typeface="Arial"/>
              <a:buChar char="•"/>
            </a:pPr>
            <a:r>
              <a:rPr lang="en-US" sz="321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What is cyber threat hunting?</a:t>
            </a:r>
          </a:p>
          <a:p>
            <a:pPr marL="694598" lvl="1" indent="-347299" algn="l">
              <a:lnSpc>
                <a:spcPts val="4504"/>
              </a:lnSpc>
              <a:buFont typeface="Arial"/>
              <a:buChar char="•"/>
            </a:pPr>
            <a:r>
              <a:rPr lang="en-US" sz="321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Why is it important?</a:t>
            </a:r>
          </a:p>
          <a:p>
            <a:pPr marL="694598" lvl="1" indent="-347299" algn="l">
              <a:lnSpc>
                <a:spcPts val="4504"/>
              </a:lnSpc>
              <a:buFont typeface="Arial"/>
              <a:buChar char="•"/>
            </a:pPr>
            <a:r>
              <a:rPr lang="en-US" sz="321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How does it work?</a:t>
            </a:r>
          </a:p>
          <a:p>
            <a:pPr marL="694598" lvl="1" indent="-347299" algn="l">
              <a:lnSpc>
                <a:spcPts val="4504"/>
              </a:lnSpc>
              <a:buFont typeface="Arial"/>
              <a:buChar char="•"/>
            </a:pPr>
            <a:r>
              <a:rPr lang="en-US" sz="321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What tools and techniques are used?</a:t>
            </a:r>
          </a:p>
          <a:p>
            <a:pPr marL="694598" lvl="1" indent="-347299" algn="l">
              <a:lnSpc>
                <a:spcPts val="4504"/>
              </a:lnSpc>
              <a:buFont typeface="Arial"/>
              <a:buChar char="•"/>
            </a:pPr>
            <a:r>
              <a:rPr lang="en-US" sz="321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Real-life examples</a:t>
            </a:r>
          </a:p>
          <a:p>
            <a:pPr marL="694598" lvl="1" indent="-347299" algn="l">
              <a:lnSpc>
                <a:spcPts val="4504"/>
              </a:lnSpc>
              <a:buFont typeface="Arial"/>
              <a:buChar char="•"/>
            </a:pPr>
            <a:r>
              <a:rPr lang="en-US" sz="321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Challenges &amp; best practices</a:t>
            </a:r>
          </a:p>
          <a:p>
            <a:pPr algn="l">
              <a:lnSpc>
                <a:spcPts val="4504"/>
              </a:lnSpc>
            </a:pPr>
            <a:endParaRPr lang="en-US" sz="3217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4504"/>
              </a:lnSpc>
            </a:pPr>
            <a:endParaRPr lang="en-US" sz="3217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466308" y="102289"/>
            <a:ext cx="2303964" cy="2303964"/>
          </a:xfrm>
          <a:custGeom>
            <a:avLst/>
            <a:gdLst/>
            <a:ahLst/>
            <a:cxnLst/>
            <a:rect l="l" t="t" r="r" b="b"/>
            <a:pathLst>
              <a:path w="2303964" h="2303964">
                <a:moveTo>
                  <a:pt x="0" y="0"/>
                </a:moveTo>
                <a:lnTo>
                  <a:pt x="2303964" y="0"/>
                </a:lnTo>
                <a:lnTo>
                  <a:pt x="2303964" y="2303963"/>
                </a:lnTo>
                <a:lnTo>
                  <a:pt x="0" y="23039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81019" y="3035667"/>
            <a:ext cx="7107992" cy="4578540"/>
            <a:chOff x="0" y="0"/>
            <a:chExt cx="737305" cy="4749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7305" cy="474927"/>
            </a:xfrm>
            <a:custGeom>
              <a:avLst/>
              <a:gdLst/>
              <a:ahLst/>
              <a:cxnLst/>
              <a:rect l="l" t="t" r="r" b="b"/>
              <a:pathLst>
                <a:path w="737305" h="474927">
                  <a:moveTo>
                    <a:pt x="534105" y="0"/>
                  </a:moveTo>
                  <a:lnTo>
                    <a:pt x="203200" y="0"/>
                  </a:lnTo>
                  <a:lnTo>
                    <a:pt x="0" y="237464"/>
                  </a:lnTo>
                  <a:lnTo>
                    <a:pt x="203200" y="474927"/>
                  </a:lnTo>
                  <a:lnTo>
                    <a:pt x="534105" y="474927"/>
                  </a:lnTo>
                  <a:lnTo>
                    <a:pt x="737305" y="237464"/>
                  </a:lnTo>
                  <a:lnTo>
                    <a:pt x="534105" y="0"/>
                  </a:lnTo>
                  <a:close/>
                </a:path>
              </a:pathLst>
            </a:custGeom>
            <a:solidFill>
              <a:srgbClr val="A429A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52400" y="-47625"/>
              <a:ext cx="432505" cy="522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45556" y="3241242"/>
            <a:ext cx="7126950" cy="4578540"/>
            <a:chOff x="0" y="0"/>
            <a:chExt cx="730932" cy="4695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0932" cy="469570"/>
            </a:xfrm>
            <a:custGeom>
              <a:avLst/>
              <a:gdLst/>
              <a:ahLst/>
              <a:cxnLst/>
              <a:rect l="l" t="t" r="r" b="b"/>
              <a:pathLst>
                <a:path w="730932" h="469570">
                  <a:moveTo>
                    <a:pt x="527732" y="0"/>
                  </a:moveTo>
                  <a:lnTo>
                    <a:pt x="203200" y="0"/>
                  </a:lnTo>
                  <a:lnTo>
                    <a:pt x="0" y="234785"/>
                  </a:lnTo>
                  <a:lnTo>
                    <a:pt x="203200" y="469570"/>
                  </a:lnTo>
                  <a:lnTo>
                    <a:pt x="527732" y="469570"/>
                  </a:lnTo>
                  <a:lnTo>
                    <a:pt x="730932" y="234785"/>
                  </a:lnTo>
                  <a:lnTo>
                    <a:pt x="527732" y="0"/>
                  </a:lnTo>
                  <a:close/>
                </a:path>
              </a:pathLst>
            </a:custGeom>
            <a:blipFill>
              <a:blip r:embed="rId3"/>
              <a:stretch>
                <a:fillRect l="-14242" r="-1424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760774" y="3816136"/>
            <a:ext cx="8771665" cy="4959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1294" lvl="1" indent="-335647" algn="l">
              <a:lnSpc>
                <a:spcPts val="4352"/>
              </a:lnSpc>
              <a:buFont typeface="Arial"/>
              <a:buChar char="•"/>
            </a:pPr>
            <a:r>
              <a:rPr lang="en-US" sz="31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It means </a:t>
            </a:r>
            <a:r>
              <a:rPr lang="en-US" sz="310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looking for hidden threats</a:t>
            </a:r>
            <a:r>
              <a:rPr lang="en-US" sz="31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in a system </a:t>
            </a:r>
            <a:r>
              <a:rPr lang="en-US" sz="310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before they cause damage</a:t>
            </a:r>
          </a:p>
          <a:p>
            <a:pPr marL="671294" lvl="1" indent="-335647" algn="l">
              <a:lnSpc>
                <a:spcPts val="4352"/>
              </a:lnSpc>
              <a:buFont typeface="Arial"/>
              <a:buChar char="•"/>
            </a:pPr>
            <a:r>
              <a:rPr lang="en-US" sz="31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Done by cybersecurity experts (called </a:t>
            </a:r>
            <a:r>
              <a:rPr lang="en-US" sz="310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hunters</a:t>
            </a:r>
            <a:r>
              <a:rPr lang="en-US" sz="31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</a:p>
          <a:p>
            <a:pPr marL="671294" lvl="1" indent="-335647" algn="l">
              <a:lnSpc>
                <a:spcPts val="4352"/>
              </a:lnSpc>
              <a:buFont typeface="Arial"/>
              <a:buChar char="•"/>
            </a:pPr>
            <a:r>
              <a:rPr lang="en-US" sz="31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They don’t wait for alerts – they actively </a:t>
            </a:r>
            <a:r>
              <a:rPr lang="en-US" sz="310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search for signs of attack</a:t>
            </a:r>
          </a:p>
          <a:p>
            <a:pPr marL="671294" lvl="1" indent="-335647" algn="l">
              <a:lnSpc>
                <a:spcPts val="4352"/>
              </a:lnSpc>
              <a:buFont typeface="Arial"/>
              <a:buChar char="•"/>
            </a:pPr>
            <a:r>
              <a:rPr lang="en-US" sz="310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Helps catch smart attackers who avoid normal detection</a:t>
            </a:r>
          </a:p>
          <a:p>
            <a:pPr algn="l">
              <a:lnSpc>
                <a:spcPts val="4352"/>
              </a:lnSpc>
            </a:pPr>
            <a:endParaRPr lang="en-US" sz="3109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60774" y="1418555"/>
            <a:ext cx="10441439" cy="226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WHAT IS CYBER THREAT HUNTING?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175178" y="696025"/>
            <a:ext cx="2303964" cy="2303964"/>
          </a:xfrm>
          <a:custGeom>
            <a:avLst/>
            <a:gdLst/>
            <a:ahLst/>
            <a:cxnLst/>
            <a:rect l="l" t="t" r="r" b="b"/>
            <a:pathLst>
              <a:path w="2303964" h="2303964">
                <a:moveTo>
                  <a:pt x="0" y="0"/>
                </a:moveTo>
                <a:lnTo>
                  <a:pt x="2303964" y="0"/>
                </a:lnTo>
                <a:lnTo>
                  <a:pt x="2303964" y="2303963"/>
                </a:lnTo>
                <a:lnTo>
                  <a:pt x="0" y="23039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60774" y="5143500"/>
            <a:ext cx="5470303" cy="3336111"/>
            <a:chOff x="0" y="0"/>
            <a:chExt cx="831047" cy="5068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1047" cy="506821"/>
            </a:xfrm>
            <a:custGeom>
              <a:avLst/>
              <a:gdLst/>
              <a:ahLst/>
              <a:cxnLst/>
              <a:rect l="l" t="t" r="r" b="b"/>
              <a:pathLst>
                <a:path w="831047" h="506821">
                  <a:moveTo>
                    <a:pt x="627847" y="0"/>
                  </a:moveTo>
                  <a:lnTo>
                    <a:pt x="203200" y="0"/>
                  </a:lnTo>
                  <a:lnTo>
                    <a:pt x="0" y="253411"/>
                  </a:lnTo>
                  <a:lnTo>
                    <a:pt x="203200" y="506821"/>
                  </a:lnTo>
                  <a:lnTo>
                    <a:pt x="627847" y="506821"/>
                  </a:lnTo>
                  <a:lnTo>
                    <a:pt x="831047" y="253411"/>
                  </a:lnTo>
                  <a:lnTo>
                    <a:pt x="627847" y="0"/>
                  </a:lnTo>
                  <a:close/>
                </a:path>
              </a:pathLst>
            </a:custGeom>
            <a:solidFill>
              <a:srgbClr val="A429A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52400" y="-47625"/>
              <a:ext cx="526247" cy="554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87401" y="5293290"/>
            <a:ext cx="5484894" cy="3336111"/>
            <a:chOff x="0" y="0"/>
            <a:chExt cx="823865" cy="5011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3865" cy="501104"/>
            </a:xfrm>
            <a:custGeom>
              <a:avLst/>
              <a:gdLst/>
              <a:ahLst/>
              <a:cxnLst/>
              <a:rect l="l" t="t" r="r" b="b"/>
              <a:pathLst>
                <a:path w="823865" h="501104">
                  <a:moveTo>
                    <a:pt x="620665" y="0"/>
                  </a:moveTo>
                  <a:lnTo>
                    <a:pt x="203200" y="0"/>
                  </a:lnTo>
                  <a:lnTo>
                    <a:pt x="0" y="250552"/>
                  </a:lnTo>
                  <a:lnTo>
                    <a:pt x="203200" y="501104"/>
                  </a:lnTo>
                  <a:lnTo>
                    <a:pt x="620665" y="501104"/>
                  </a:lnTo>
                  <a:lnTo>
                    <a:pt x="823865" y="250552"/>
                  </a:lnTo>
                  <a:lnTo>
                    <a:pt x="620665" y="0"/>
                  </a:lnTo>
                  <a:close/>
                </a:path>
              </a:pathLst>
            </a:custGeom>
            <a:blipFill>
              <a:blip r:embed="rId3"/>
              <a:stretch>
                <a:fillRect l="-10823" r="-10823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60774" y="2189005"/>
            <a:ext cx="5386730" cy="226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5"/>
              </a:lnSpc>
            </a:pPr>
            <a:r>
              <a:rPr lang="en-US" sz="6500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WHY IS IT IMPORTANT?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72847" y="1838903"/>
            <a:ext cx="9148987" cy="742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7702" lvl="1" indent="-413851" algn="l">
              <a:lnSpc>
                <a:spcPts val="5367"/>
              </a:lnSpc>
              <a:buFont typeface="Arial"/>
              <a:buChar char="•"/>
            </a:pPr>
            <a:r>
              <a:rPr lang="en-US" sz="38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Attackers are getting smarter every day</a:t>
            </a:r>
          </a:p>
          <a:p>
            <a:pPr marL="827702" lvl="1" indent="-413851" algn="l">
              <a:lnSpc>
                <a:spcPts val="5367"/>
              </a:lnSpc>
              <a:buFont typeface="Arial"/>
              <a:buChar char="•"/>
            </a:pPr>
            <a:r>
              <a:rPr lang="en-US" sz="38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Normal security tools often miss new threats</a:t>
            </a:r>
          </a:p>
          <a:p>
            <a:pPr marL="827702" lvl="1" indent="-413851" algn="l">
              <a:lnSpc>
                <a:spcPts val="5367"/>
              </a:lnSpc>
              <a:buFont typeface="Arial"/>
              <a:buChar char="•"/>
            </a:pPr>
            <a:r>
              <a:rPr lang="en-US" sz="38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Threat hunting finds </a:t>
            </a:r>
            <a:r>
              <a:rPr lang="en-US" sz="3833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hidden problems early</a:t>
            </a:r>
          </a:p>
          <a:p>
            <a:pPr marL="827702" lvl="1" indent="-413851" algn="l">
              <a:lnSpc>
                <a:spcPts val="5367"/>
              </a:lnSpc>
              <a:buFont typeface="Arial"/>
              <a:buChar char="•"/>
            </a:pPr>
            <a:r>
              <a:rPr lang="en-US" sz="38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It reduces the time hackers stay in a system</a:t>
            </a:r>
          </a:p>
          <a:p>
            <a:pPr marL="827702" lvl="1" indent="-413851" algn="l">
              <a:lnSpc>
                <a:spcPts val="5367"/>
              </a:lnSpc>
              <a:buFont typeface="Arial"/>
              <a:buChar char="•"/>
            </a:pPr>
            <a:r>
              <a:rPr lang="en-US" sz="38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Helps protect important data and systems better</a:t>
            </a:r>
          </a:p>
          <a:p>
            <a:pPr algn="l">
              <a:lnSpc>
                <a:spcPts val="5367"/>
              </a:lnSpc>
            </a:pPr>
            <a:endParaRPr lang="en-US" sz="3833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466308" y="102289"/>
            <a:ext cx="2303964" cy="2303964"/>
          </a:xfrm>
          <a:custGeom>
            <a:avLst/>
            <a:gdLst/>
            <a:ahLst/>
            <a:cxnLst/>
            <a:rect l="l" t="t" r="r" b="b"/>
            <a:pathLst>
              <a:path w="2303964" h="2303964">
                <a:moveTo>
                  <a:pt x="0" y="0"/>
                </a:moveTo>
                <a:lnTo>
                  <a:pt x="2303964" y="0"/>
                </a:lnTo>
                <a:lnTo>
                  <a:pt x="2303964" y="2303963"/>
                </a:lnTo>
                <a:lnTo>
                  <a:pt x="0" y="23039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408240" y="2433382"/>
          <a:ext cx="15471522" cy="6437404"/>
        </p:xfrm>
        <a:graphic>
          <a:graphicData uri="http://schemas.openxmlformats.org/drawingml/2006/table">
            <a:tbl>
              <a:tblPr/>
              <a:tblGrid>
                <a:gridCol w="5157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7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7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6656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000000"/>
                          </a:solidFill>
                          <a:latin typeface="Cooper Hewitt Bold"/>
                          <a:ea typeface="Cooper Hewitt Bold"/>
                          <a:cs typeface="Cooper Hewitt Bold"/>
                          <a:sym typeface="Cooper Hewitt Bold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000000"/>
                          </a:solidFill>
                          <a:latin typeface="Cooper Hewitt Bold"/>
                          <a:ea typeface="Cooper Hewitt Bold"/>
                          <a:cs typeface="Cooper Hewitt Bold"/>
                          <a:sym typeface="Cooper Hewitt Bold"/>
                        </a:rPr>
                        <a:t>Traditional Security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779"/>
                        </a:lnSpc>
                      </a:pPr>
                      <a:r>
                        <a:rPr lang="en-US" sz="2699" b="1">
                          <a:solidFill>
                            <a:srgbClr val="000000"/>
                          </a:solidFill>
                          <a:latin typeface="Cooper Hewitt Bold"/>
                          <a:ea typeface="Cooper Hewitt Bold"/>
                          <a:cs typeface="Cooper Hewitt Bold"/>
                          <a:sym typeface="Cooper Hewitt Bold"/>
                        </a:rPr>
                        <a:t>Threat Hunting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656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000000"/>
                          </a:solidFill>
                          <a:latin typeface="Cooper Hewitt Bold"/>
                          <a:ea typeface="Cooper Hewitt Bold"/>
                          <a:cs typeface="Cooper Hewitt Bold"/>
                          <a:sym typeface="Cooper Hewitt Bold"/>
                        </a:rPr>
                        <a:t>Style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779"/>
                        </a:lnSpc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Waits for alerts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779"/>
                        </a:lnSpc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Actively looks for threats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6367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000000"/>
                          </a:solidFill>
                          <a:latin typeface="Cooper Hewitt Bold"/>
                          <a:ea typeface="Cooper Hewitt Bold"/>
                          <a:cs typeface="Cooper Hewitt Bold"/>
                          <a:sym typeface="Cooper Hewitt Bold"/>
                        </a:rPr>
                        <a:t>Focus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Known attacks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Known + Unknown threats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2656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000000"/>
                          </a:solidFill>
                          <a:latin typeface="Cooper Hewitt Bold"/>
                          <a:ea typeface="Cooper Hewitt Bold"/>
                          <a:cs typeface="Cooper Hewitt Bold"/>
                          <a:sym typeface="Cooper Hewitt Bold"/>
                        </a:rPr>
                        <a:t>Speed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Slower to react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Faster detection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5261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000000"/>
                          </a:solidFill>
                          <a:latin typeface="Cooper Hewitt Bold"/>
                          <a:ea typeface="Cooper Hewitt Bold"/>
                          <a:cs typeface="Cooper Hewitt Bold"/>
                          <a:sym typeface="Cooper Hewitt Bold"/>
                        </a:rPr>
                        <a:t>Human Involvement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Less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More expert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3085836" y="1101870"/>
            <a:ext cx="12116327" cy="80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4308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TRADITIONAL SECURITY VS THREAT HUNTING</a:t>
            </a:r>
          </a:p>
        </p:txBody>
      </p:sp>
      <p:sp>
        <p:nvSpPr>
          <p:cNvPr id="7" name="Freeform 7"/>
          <p:cNvSpPr/>
          <p:nvPr/>
        </p:nvSpPr>
        <p:spPr>
          <a:xfrm>
            <a:off x="466308" y="102289"/>
            <a:ext cx="2303964" cy="2303964"/>
          </a:xfrm>
          <a:custGeom>
            <a:avLst/>
            <a:gdLst/>
            <a:ahLst/>
            <a:cxnLst/>
            <a:rect l="l" t="t" r="r" b="b"/>
            <a:pathLst>
              <a:path w="2303964" h="2303964">
                <a:moveTo>
                  <a:pt x="0" y="0"/>
                </a:moveTo>
                <a:lnTo>
                  <a:pt x="2303964" y="0"/>
                </a:lnTo>
                <a:lnTo>
                  <a:pt x="2303964" y="2303963"/>
                </a:lnTo>
                <a:lnTo>
                  <a:pt x="0" y="2303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59038" y="5354288"/>
            <a:ext cx="3726409" cy="3634801"/>
          </a:xfrm>
          <a:custGeom>
            <a:avLst/>
            <a:gdLst/>
            <a:ahLst/>
            <a:cxnLst/>
            <a:rect l="l" t="t" r="r" b="b"/>
            <a:pathLst>
              <a:path w="3726409" h="3634801">
                <a:moveTo>
                  <a:pt x="0" y="0"/>
                </a:moveTo>
                <a:lnTo>
                  <a:pt x="3726409" y="0"/>
                </a:lnTo>
                <a:lnTo>
                  <a:pt x="3726409" y="3634801"/>
                </a:lnTo>
                <a:lnTo>
                  <a:pt x="0" y="36348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13049" y="2877344"/>
            <a:ext cx="8695128" cy="6380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4447" lvl="1" indent="-327224" algn="l">
              <a:lnSpc>
                <a:spcPts val="4243"/>
              </a:lnSpc>
              <a:buFont typeface="Arial"/>
              <a:buChar char="•"/>
            </a:pPr>
            <a:r>
              <a:rPr lang="en-US" sz="3031" b="1">
                <a:solidFill>
                  <a:srgbClr val="FFC100"/>
                </a:solidFill>
                <a:latin typeface="Inter Bold"/>
                <a:ea typeface="Inter Bold"/>
                <a:cs typeface="Inter Bold"/>
                <a:sym typeface="Inter Bold"/>
              </a:rPr>
              <a:t>Ask a smart question</a:t>
            </a:r>
          </a:p>
          <a:p>
            <a:pPr algn="l">
              <a:lnSpc>
                <a:spcPts val="4243"/>
              </a:lnSpc>
            </a:pPr>
            <a:r>
              <a:rPr lang="en-US" sz="303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  → “Could someone be inside our system right now?”</a:t>
            </a:r>
          </a:p>
          <a:p>
            <a:pPr marL="654447" lvl="1" indent="-327224" algn="l">
              <a:lnSpc>
                <a:spcPts val="4243"/>
              </a:lnSpc>
              <a:buFont typeface="Arial"/>
              <a:buChar char="•"/>
            </a:pPr>
            <a:r>
              <a:rPr lang="en-US" sz="3031" b="1">
                <a:solidFill>
                  <a:srgbClr val="FFC100"/>
                </a:solidFill>
                <a:latin typeface="Inter Bold"/>
                <a:ea typeface="Inter Bold"/>
                <a:cs typeface="Inter Bold"/>
                <a:sym typeface="Inter Bold"/>
              </a:rPr>
              <a:t>Look at data</a:t>
            </a:r>
          </a:p>
          <a:p>
            <a:pPr algn="l">
              <a:lnSpc>
                <a:spcPts val="4243"/>
              </a:lnSpc>
            </a:pPr>
            <a:r>
              <a:rPr lang="en-US" sz="303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  → Collect logs, files, and traffic</a:t>
            </a:r>
          </a:p>
          <a:p>
            <a:pPr marL="654447" lvl="1" indent="-327224" algn="l">
              <a:lnSpc>
                <a:spcPts val="4243"/>
              </a:lnSpc>
              <a:buFont typeface="Arial"/>
              <a:buChar char="•"/>
            </a:pPr>
            <a:r>
              <a:rPr lang="en-US" sz="3031" b="1">
                <a:solidFill>
                  <a:srgbClr val="FFC100"/>
                </a:solidFill>
                <a:latin typeface="Inter Bold"/>
                <a:ea typeface="Inter Bold"/>
                <a:cs typeface="Inter Bold"/>
                <a:sym typeface="Inter Bold"/>
              </a:rPr>
              <a:t>Search for clues</a:t>
            </a:r>
          </a:p>
          <a:p>
            <a:pPr algn="l">
              <a:lnSpc>
                <a:spcPts val="4243"/>
              </a:lnSpc>
            </a:pPr>
            <a:r>
              <a:rPr lang="en-US" sz="303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   → Find strange behavior or patterns</a:t>
            </a:r>
          </a:p>
          <a:p>
            <a:pPr marL="654447" lvl="1" indent="-327224" algn="l">
              <a:lnSpc>
                <a:spcPts val="4243"/>
              </a:lnSpc>
              <a:buFont typeface="Arial"/>
              <a:buChar char="•"/>
            </a:pPr>
            <a:r>
              <a:rPr lang="en-US" sz="3031" b="1">
                <a:solidFill>
                  <a:srgbClr val="FFC100"/>
                </a:solidFill>
                <a:latin typeface="Inter Bold"/>
                <a:ea typeface="Inter Bold"/>
                <a:cs typeface="Inter Bold"/>
                <a:sym typeface="Inter Bold"/>
              </a:rPr>
              <a:t>Take action</a:t>
            </a:r>
          </a:p>
          <a:p>
            <a:pPr algn="l">
              <a:lnSpc>
                <a:spcPts val="4243"/>
              </a:lnSpc>
            </a:pPr>
            <a:r>
              <a:rPr lang="en-US" sz="303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    → Remove threats, patch systems</a:t>
            </a:r>
          </a:p>
          <a:p>
            <a:pPr marL="654447" lvl="1" indent="-327224" algn="l">
              <a:lnSpc>
                <a:spcPts val="4243"/>
              </a:lnSpc>
              <a:buFont typeface="Arial"/>
              <a:buChar char="•"/>
            </a:pPr>
            <a:r>
              <a:rPr lang="en-US" sz="3031" b="1">
                <a:solidFill>
                  <a:srgbClr val="FFC100"/>
                </a:solidFill>
                <a:latin typeface="Inter Bold"/>
                <a:ea typeface="Inter Bold"/>
                <a:cs typeface="Inter Bold"/>
                <a:sym typeface="Inter Bold"/>
              </a:rPr>
              <a:t>Learn and improve</a:t>
            </a:r>
          </a:p>
          <a:p>
            <a:pPr algn="l">
              <a:lnSpc>
                <a:spcPts val="4243"/>
              </a:lnSpc>
            </a:pPr>
            <a:r>
              <a:rPr lang="en-US" sz="303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    → Keep records, improve for next time</a:t>
            </a:r>
          </a:p>
          <a:p>
            <a:pPr algn="l">
              <a:lnSpc>
                <a:spcPts val="4243"/>
              </a:lnSpc>
            </a:pPr>
            <a:endParaRPr lang="en-US" sz="303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137004" y="470454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6"/>
                </a:lnTo>
                <a:lnTo>
                  <a:pt x="0" y="5582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1415158"/>
            <a:ext cx="18288000" cy="121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5"/>
              </a:lnSpc>
            </a:pPr>
            <a:r>
              <a:rPr lang="en-US" sz="6500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HOW CYBER THREAT HUNTING WORKS</a:t>
            </a:r>
          </a:p>
        </p:txBody>
      </p:sp>
      <p:sp>
        <p:nvSpPr>
          <p:cNvPr id="8" name="Freeform 8"/>
          <p:cNvSpPr/>
          <p:nvPr/>
        </p:nvSpPr>
        <p:spPr>
          <a:xfrm>
            <a:off x="466308" y="0"/>
            <a:ext cx="2303964" cy="2303964"/>
          </a:xfrm>
          <a:custGeom>
            <a:avLst/>
            <a:gdLst/>
            <a:ahLst/>
            <a:cxnLst/>
            <a:rect l="l" t="t" r="r" b="b"/>
            <a:pathLst>
              <a:path w="2303964" h="2303964">
                <a:moveTo>
                  <a:pt x="0" y="0"/>
                </a:moveTo>
                <a:lnTo>
                  <a:pt x="2303964" y="0"/>
                </a:lnTo>
                <a:lnTo>
                  <a:pt x="2303964" y="2303964"/>
                </a:lnTo>
                <a:lnTo>
                  <a:pt x="0" y="23039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34170" y="3649496"/>
            <a:ext cx="4235580" cy="2988009"/>
          </a:xfrm>
          <a:custGeom>
            <a:avLst/>
            <a:gdLst/>
            <a:ahLst/>
            <a:cxnLst/>
            <a:rect l="l" t="t" r="r" b="b"/>
            <a:pathLst>
              <a:path w="4235580" h="2988009">
                <a:moveTo>
                  <a:pt x="0" y="0"/>
                </a:moveTo>
                <a:lnTo>
                  <a:pt x="4235580" y="0"/>
                </a:lnTo>
                <a:lnTo>
                  <a:pt x="4235580" y="2988008"/>
                </a:lnTo>
                <a:lnTo>
                  <a:pt x="0" y="2988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39008" y="1651577"/>
            <a:ext cx="10601284" cy="102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70"/>
              </a:lnSpc>
            </a:pPr>
            <a:r>
              <a:rPr lang="en-US" sz="5488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TOOLS USED IN THREAT HUNTING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39008" y="3125827"/>
            <a:ext cx="10601284" cy="580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213" lvl="1" indent="-356106" algn="l">
              <a:lnSpc>
                <a:spcPts val="4618"/>
              </a:lnSpc>
              <a:buFont typeface="Arial"/>
              <a:buChar char="•"/>
            </a:pPr>
            <a:r>
              <a:rPr lang="en-US" sz="3298" b="1">
                <a:solidFill>
                  <a:srgbClr val="FFC100"/>
                </a:solidFill>
                <a:latin typeface="Inter Bold"/>
                <a:ea typeface="Inter Bold"/>
                <a:cs typeface="Inter Bold"/>
                <a:sym typeface="Inter Bold"/>
              </a:rPr>
              <a:t>SIEM tools </a:t>
            </a:r>
            <a:r>
              <a:rPr lang="en-US" sz="32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(Splunk, IBM QRadar) </a:t>
            </a:r>
            <a:r>
              <a:rPr lang="en-US" sz="329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– combine and show alerts</a:t>
            </a:r>
          </a:p>
          <a:p>
            <a:pPr marL="712213" lvl="1" indent="-356106" algn="l">
              <a:lnSpc>
                <a:spcPts val="4618"/>
              </a:lnSpc>
              <a:buFont typeface="Arial"/>
              <a:buChar char="•"/>
            </a:pPr>
            <a:r>
              <a:rPr lang="en-US" sz="3298" b="1">
                <a:solidFill>
                  <a:srgbClr val="FFC100"/>
                </a:solidFill>
                <a:latin typeface="Inter Bold"/>
                <a:ea typeface="Inter Bold"/>
                <a:cs typeface="Inter Bold"/>
                <a:sym typeface="Inter Bold"/>
              </a:rPr>
              <a:t>EDR tools</a:t>
            </a:r>
            <a:r>
              <a:rPr lang="en-US" sz="32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(CrowdStrike, SentinelOne) </a:t>
            </a:r>
            <a:r>
              <a:rPr lang="en-US" sz="329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– watch devices closely</a:t>
            </a:r>
          </a:p>
          <a:p>
            <a:pPr marL="712213" lvl="1" indent="-356106" algn="l">
              <a:lnSpc>
                <a:spcPts val="4618"/>
              </a:lnSpc>
              <a:buFont typeface="Arial"/>
              <a:buChar char="•"/>
            </a:pPr>
            <a:r>
              <a:rPr lang="en-US" sz="3298" b="1">
                <a:solidFill>
                  <a:srgbClr val="FFC100"/>
                </a:solidFill>
                <a:latin typeface="Inter Bold"/>
                <a:ea typeface="Inter Bold"/>
                <a:cs typeface="Inter Bold"/>
                <a:sym typeface="Inter Bold"/>
              </a:rPr>
              <a:t>Threat Intelligence</a:t>
            </a:r>
            <a:r>
              <a:rPr lang="en-US" sz="32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(MISP, AlienVault)</a:t>
            </a:r>
            <a:r>
              <a:rPr lang="en-US" sz="329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– learn from other attacks</a:t>
            </a:r>
          </a:p>
          <a:p>
            <a:pPr marL="712213" lvl="1" indent="-356106" algn="l">
              <a:lnSpc>
                <a:spcPts val="4618"/>
              </a:lnSpc>
              <a:buFont typeface="Arial"/>
              <a:buChar char="•"/>
            </a:pPr>
            <a:r>
              <a:rPr lang="en-US" sz="3298" b="1">
                <a:solidFill>
                  <a:srgbClr val="FFC100"/>
                </a:solidFill>
                <a:latin typeface="Inter Bold"/>
                <a:ea typeface="Inter Bold"/>
                <a:cs typeface="Inter Bold"/>
                <a:sym typeface="Inter Bold"/>
              </a:rPr>
              <a:t>Packet analyzers </a:t>
            </a:r>
            <a:r>
              <a:rPr lang="en-US" sz="32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(Wireshark)</a:t>
            </a:r>
            <a:r>
              <a:rPr lang="en-US" sz="329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– check internet traffic</a:t>
            </a:r>
          </a:p>
          <a:p>
            <a:pPr marL="712213" lvl="1" indent="-356106" algn="l">
              <a:lnSpc>
                <a:spcPts val="4618"/>
              </a:lnSpc>
              <a:buFont typeface="Arial"/>
              <a:buChar char="•"/>
            </a:pPr>
            <a:r>
              <a:rPr lang="en-US" sz="3298" b="1">
                <a:solidFill>
                  <a:srgbClr val="FFC100"/>
                </a:solidFill>
                <a:latin typeface="Inter Bold"/>
                <a:ea typeface="Inter Bold"/>
                <a:cs typeface="Inter Bold"/>
                <a:sym typeface="Inter Bold"/>
              </a:rPr>
              <a:t>Scripting </a:t>
            </a:r>
            <a:r>
              <a:rPr lang="en-US" sz="329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(Python, PowerShell)</a:t>
            </a:r>
            <a:r>
              <a:rPr lang="en-US" sz="329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– automate work</a:t>
            </a:r>
          </a:p>
          <a:p>
            <a:pPr algn="l">
              <a:lnSpc>
                <a:spcPts val="4618"/>
              </a:lnSpc>
            </a:pPr>
            <a:endParaRPr lang="en-US" sz="3298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6308" y="102289"/>
            <a:ext cx="2303964" cy="2303964"/>
          </a:xfrm>
          <a:custGeom>
            <a:avLst/>
            <a:gdLst/>
            <a:ahLst/>
            <a:cxnLst/>
            <a:rect l="l" t="t" r="r" b="b"/>
            <a:pathLst>
              <a:path w="2303964" h="2303964">
                <a:moveTo>
                  <a:pt x="0" y="0"/>
                </a:moveTo>
                <a:lnTo>
                  <a:pt x="2303964" y="0"/>
                </a:lnTo>
                <a:lnTo>
                  <a:pt x="2303964" y="2303963"/>
                </a:lnTo>
                <a:lnTo>
                  <a:pt x="0" y="23039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58650" y="1591766"/>
            <a:ext cx="8533320" cy="1294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9"/>
              </a:lnSpc>
            </a:pPr>
            <a:r>
              <a:rPr lang="en-US" sz="6936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TECHNIQUES USED</a:t>
            </a:r>
          </a:p>
        </p:txBody>
      </p:sp>
      <p:sp>
        <p:nvSpPr>
          <p:cNvPr id="6" name="Freeform 6"/>
          <p:cNvSpPr/>
          <p:nvPr/>
        </p:nvSpPr>
        <p:spPr>
          <a:xfrm>
            <a:off x="12751004" y="2886335"/>
            <a:ext cx="4508296" cy="4373047"/>
          </a:xfrm>
          <a:custGeom>
            <a:avLst/>
            <a:gdLst/>
            <a:ahLst/>
            <a:cxnLst/>
            <a:rect l="l" t="t" r="r" b="b"/>
            <a:pathLst>
              <a:path w="4508296" h="4373047">
                <a:moveTo>
                  <a:pt x="0" y="0"/>
                </a:moveTo>
                <a:lnTo>
                  <a:pt x="4508296" y="0"/>
                </a:lnTo>
                <a:lnTo>
                  <a:pt x="4508296" y="4373047"/>
                </a:lnTo>
                <a:lnTo>
                  <a:pt x="0" y="43730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58650" y="3394238"/>
            <a:ext cx="9917317" cy="4279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2578" lvl="1" indent="-346289" algn="l">
              <a:lnSpc>
                <a:spcPts val="3977"/>
              </a:lnSpc>
              <a:buFont typeface="Arial"/>
              <a:buChar char="•"/>
            </a:pPr>
            <a:r>
              <a:rPr lang="en-US" sz="3207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MITRE ATT&amp;CK:</a:t>
            </a:r>
            <a:r>
              <a:rPr lang="en-US" sz="320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 list of attacker behaviors</a:t>
            </a:r>
          </a:p>
          <a:p>
            <a:pPr marL="692578" lvl="1" indent="-346289" algn="l">
              <a:lnSpc>
                <a:spcPts val="3977"/>
              </a:lnSpc>
              <a:buFont typeface="Arial"/>
              <a:buChar char="•"/>
            </a:pPr>
            <a:r>
              <a:rPr lang="en-US" sz="3207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IOC/IOA: </a:t>
            </a:r>
            <a:r>
              <a:rPr lang="en-US" sz="320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Clues of bad activity</a:t>
            </a:r>
          </a:p>
          <a:p>
            <a:pPr marL="692578" lvl="1" indent="-346289" algn="l">
              <a:lnSpc>
                <a:spcPts val="3977"/>
              </a:lnSpc>
              <a:buFont typeface="Arial"/>
              <a:buChar char="•"/>
            </a:pPr>
            <a:r>
              <a:rPr lang="en-US" sz="3207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Anomaly Detection: </a:t>
            </a:r>
            <a:r>
              <a:rPr lang="en-US" sz="320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Spot unusual things</a:t>
            </a:r>
          </a:p>
          <a:p>
            <a:pPr marL="692578" lvl="1" indent="-346289" algn="l">
              <a:lnSpc>
                <a:spcPts val="3977"/>
              </a:lnSpc>
              <a:buFont typeface="Arial"/>
              <a:buChar char="•"/>
            </a:pPr>
            <a:r>
              <a:rPr lang="en-US" sz="3207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Behavior Analysis: </a:t>
            </a:r>
            <a:r>
              <a:rPr lang="en-US" sz="320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Watch how users and systems behave</a:t>
            </a:r>
          </a:p>
          <a:p>
            <a:pPr marL="692578" lvl="1" indent="-346289" algn="l">
              <a:lnSpc>
                <a:spcPts val="3977"/>
              </a:lnSpc>
              <a:buFont typeface="Arial"/>
              <a:buChar char="•"/>
            </a:pPr>
            <a:r>
              <a:rPr lang="en-US" sz="3207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Intel Correlation: </a:t>
            </a:r>
            <a:r>
              <a:rPr lang="en-US" sz="3207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Connect local data with global threat info</a:t>
            </a:r>
          </a:p>
          <a:p>
            <a:pPr algn="l">
              <a:lnSpc>
                <a:spcPts val="3977"/>
              </a:lnSpc>
            </a:pPr>
            <a:endParaRPr lang="en-US" sz="3207">
              <a:solidFill>
                <a:srgbClr val="FFFFF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466308" y="102289"/>
            <a:ext cx="2303964" cy="2303964"/>
          </a:xfrm>
          <a:custGeom>
            <a:avLst/>
            <a:gdLst/>
            <a:ahLst/>
            <a:cxnLst/>
            <a:rect l="l" t="t" r="r" b="b"/>
            <a:pathLst>
              <a:path w="2303964" h="2303964">
                <a:moveTo>
                  <a:pt x="0" y="0"/>
                </a:moveTo>
                <a:lnTo>
                  <a:pt x="2303964" y="0"/>
                </a:lnTo>
                <a:lnTo>
                  <a:pt x="2303964" y="2303963"/>
                </a:lnTo>
                <a:lnTo>
                  <a:pt x="0" y="23039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401</Words>
  <Application>Microsoft Office PowerPoint</Application>
  <PresentationFormat>Custom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Inter Bold</vt:lpstr>
      <vt:lpstr>Cooper Hewitt Bold</vt:lpstr>
      <vt:lpstr>Helvetica World</vt:lpstr>
      <vt:lpstr>Helvetica World Bold</vt:lpstr>
      <vt:lpstr>Arial</vt:lpstr>
      <vt:lpstr>Inter</vt:lpstr>
      <vt:lpstr>Cooper Hewitt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and Purple Futuristic Modern Cyber Security Presentation </dc:title>
  <cp:lastModifiedBy>Fuad Hossain Saad</cp:lastModifiedBy>
  <cp:revision>2</cp:revision>
  <dcterms:created xsi:type="dcterms:W3CDTF">2006-08-16T00:00:00Z</dcterms:created>
  <dcterms:modified xsi:type="dcterms:W3CDTF">2025-07-12T15:39:57Z</dcterms:modified>
  <dc:identifier>DAGs9hXWDmE</dc:identifier>
</cp:coreProperties>
</file>